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9" r:id="rId20"/>
    <p:sldId id="2350" r:id="rId21"/>
    <p:sldId id="2351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F8BA"/>
    <a:srgbClr val="56920E"/>
    <a:srgbClr val="FEB8BA"/>
    <a:srgbClr val="FD6B70"/>
    <a:srgbClr val="FFFFFF"/>
    <a:srgbClr val="50777C"/>
    <a:srgbClr val="95CCD4"/>
    <a:srgbClr val="85C7CE"/>
    <a:srgbClr val="FBB351"/>
    <a:srgbClr val="1D2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228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7FD56E-00F3-466B-B34E-1915CFDEE167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3646FA-0F8F-4528-8944-C40D65602A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203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B1B9D-2A3A-4A56-8BBE-3B6249104892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6269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03453-C0B6-41A9-A257-C2A023E4F670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D916-F815-465C-9D0B-F16C02168F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5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03453-C0B6-41A9-A257-C2A023E4F670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D916-F815-465C-9D0B-F16C02168F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1347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03453-C0B6-41A9-A257-C2A023E4F670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D916-F815-465C-9D0B-F16C02168F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677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03453-C0B6-41A9-A257-C2A023E4F670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D916-F815-465C-9D0B-F16C02168F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483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03453-C0B6-41A9-A257-C2A023E4F670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D916-F815-465C-9D0B-F16C02168F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214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03453-C0B6-41A9-A257-C2A023E4F670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D916-F815-465C-9D0B-F16C02168F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161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03453-C0B6-41A9-A257-C2A023E4F670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D916-F815-465C-9D0B-F16C02168F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058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03453-C0B6-41A9-A257-C2A023E4F670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D916-F815-465C-9D0B-F16C02168F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695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03453-C0B6-41A9-A257-C2A023E4F670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D916-F815-465C-9D0B-F16C02168F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992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03453-C0B6-41A9-A257-C2A023E4F670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D916-F815-465C-9D0B-F16C02168F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641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03453-C0B6-41A9-A257-C2A023E4F670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8D916-F815-465C-9D0B-F16C02168F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611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03453-C0B6-41A9-A257-C2A023E4F670}" type="datetimeFigureOut">
              <a:rPr lang="ru-RU" smtClean="0"/>
              <a:t>03.01.2024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48D916-F815-465C-9D0B-F16C02168F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065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11.xml"/><Relationship Id="rId18" Type="http://schemas.openxmlformats.org/officeDocument/2006/relationships/slide" Target="slide16.xml"/><Relationship Id="rId3" Type="http://schemas.openxmlformats.org/officeDocument/2006/relationships/image" Target="../media/image3.jpeg"/><Relationship Id="rId7" Type="http://schemas.openxmlformats.org/officeDocument/2006/relationships/slide" Target="slide5.xml"/><Relationship Id="rId12" Type="http://schemas.openxmlformats.org/officeDocument/2006/relationships/slide" Target="slide10.xml"/><Relationship Id="rId17" Type="http://schemas.openxmlformats.org/officeDocument/2006/relationships/slide" Target="slide15.xml"/><Relationship Id="rId2" Type="http://schemas.openxmlformats.org/officeDocument/2006/relationships/image" Target="../media/image2.jpg"/><Relationship Id="rId16" Type="http://schemas.openxmlformats.org/officeDocument/2006/relationships/slide" Target="slide14.xml"/><Relationship Id="rId20" Type="http://schemas.openxmlformats.org/officeDocument/2006/relationships/slide" Target="slide1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11" Type="http://schemas.openxmlformats.org/officeDocument/2006/relationships/slide" Target="slide9.xml"/><Relationship Id="rId5" Type="http://schemas.openxmlformats.org/officeDocument/2006/relationships/slide" Target="slide3.xml"/><Relationship Id="rId15" Type="http://schemas.openxmlformats.org/officeDocument/2006/relationships/slide" Target="slide13.xml"/><Relationship Id="rId10" Type="http://schemas.openxmlformats.org/officeDocument/2006/relationships/slide" Target="slide8.xml"/><Relationship Id="rId19" Type="http://schemas.openxmlformats.org/officeDocument/2006/relationships/slide" Target="slide17.xml"/><Relationship Id="rId4" Type="http://schemas.openxmlformats.org/officeDocument/2006/relationships/slide" Target="slide2.xml"/><Relationship Id="rId9" Type="http://schemas.openxmlformats.org/officeDocument/2006/relationships/slide" Target="slide7.xml"/><Relationship Id="rId14" Type="http://schemas.openxmlformats.org/officeDocument/2006/relationships/slide" Target="slide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zapomnivse.new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s://t.me/zapomnivse_news" TargetMode="External"/><Relationship Id="rId9" Type="http://schemas.openxmlformats.org/officeDocument/2006/relationships/hyperlink" Target="https://vk.com/zapomnivse.news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2" descr="https://mir-s3-cdn-cf.behance.net/project_modules/1400_opt_1/c6994859020389.5a128ea800b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69209" y="7951"/>
            <a:ext cx="1031278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вал 3">
            <a:hlinkClick r:id="rId4" action="ppaction://hlinksldjump"/>
          </p:cNvPr>
          <p:cNvSpPr/>
          <p:nvPr/>
        </p:nvSpPr>
        <p:spPr>
          <a:xfrm>
            <a:off x="901701" y="5948848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6" name="Овал 5">
            <a:hlinkClick r:id="rId5" action="ppaction://hlinksldjump"/>
          </p:cNvPr>
          <p:cNvSpPr/>
          <p:nvPr/>
        </p:nvSpPr>
        <p:spPr>
          <a:xfrm>
            <a:off x="1870351" y="5948848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7" name="Овал 6">
            <a:hlinkClick r:id="rId6" action="ppaction://hlinksldjump"/>
          </p:cNvPr>
          <p:cNvSpPr/>
          <p:nvPr/>
        </p:nvSpPr>
        <p:spPr>
          <a:xfrm>
            <a:off x="2854025" y="5948848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8" name="Овал 7">
            <a:hlinkClick r:id="rId7" action="ppaction://hlinksldjump"/>
          </p:cNvPr>
          <p:cNvSpPr/>
          <p:nvPr/>
        </p:nvSpPr>
        <p:spPr>
          <a:xfrm>
            <a:off x="6091342" y="5948848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9" name="Овал 8">
            <a:hlinkClick r:id="rId8" action="ppaction://hlinksldjump"/>
          </p:cNvPr>
          <p:cNvSpPr/>
          <p:nvPr/>
        </p:nvSpPr>
        <p:spPr>
          <a:xfrm>
            <a:off x="5642189" y="5195794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0" name="Овал 9">
            <a:hlinkClick r:id="rId9" action="ppaction://hlinksldjump"/>
          </p:cNvPr>
          <p:cNvSpPr/>
          <p:nvPr/>
        </p:nvSpPr>
        <p:spPr>
          <a:xfrm>
            <a:off x="4320667" y="5195794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1" name="Овал 10">
            <a:hlinkClick r:id="rId10" action="ppaction://hlinksldjump"/>
          </p:cNvPr>
          <p:cNvSpPr/>
          <p:nvPr/>
        </p:nvSpPr>
        <p:spPr>
          <a:xfrm>
            <a:off x="4360466" y="4320470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2" name="Овал 11">
            <a:hlinkClick r:id="rId11" action="ppaction://hlinksldjump"/>
          </p:cNvPr>
          <p:cNvSpPr/>
          <p:nvPr/>
        </p:nvSpPr>
        <p:spPr>
          <a:xfrm>
            <a:off x="6659553" y="4345038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3" name="Овал 12">
            <a:hlinkClick r:id="rId12" action="ppaction://hlinksldjump"/>
          </p:cNvPr>
          <p:cNvSpPr/>
          <p:nvPr/>
        </p:nvSpPr>
        <p:spPr>
          <a:xfrm>
            <a:off x="7694224" y="4141760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4" name="Овал 13">
            <a:hlinkClick r:id="rId13" action="ppaction://hlinksldjump"/>
          </p:cNvPr>
          <p:cNvSpPr/>
          <p:nvPr/>
        </p:nvSpPr>
        <p:spPr>
          <a:xfrm>
            <a:off x="7694224" y="3121101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15" name="Овал 14">
            <a:hlinkClick r:id="rId14" action="ppaction://hlinksldjump"/>
          </p:cNvPr>
          <p:cNvSpPr/>
          <p:nvPr/>
        </p:nvSpPr>
        <p:spPr>
          <a:xfrm>
            <a:off x="6582972" y="2948652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16" name="Овал 15">
            <a:hlinkClick r:id="rId15" action="ppaction://hlinksldjump"/>
          </p:cNvPr>
          <p:cNvSpPr/>
          <p:nvPr/>
        </p:nvSpPr>
        <p:spPr>
          <a:xfrm>
            <a:off x="5471719" y="2934199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17" name="Овал 16">
            <a:hlinkClick r:id="rId16" action="ppaction://hlinksldjump"/>
          </p:cNvPr>
          <p:cNvSpPr/>
          <p:nvPr/>
        </p:nvSpPr>
        <p:spPr>
          <a:xfrm>
            <a:off x="4360466" y="2832187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18" name="Овал 17">
            <a:hlinkClick r:id="rId17" action="ppaction://hlinksldjump"/>
          </p:cNvPr>
          <p:cNvSpPr/>
          <p:nvPr/>
        </p:nvSpPr>
        <p:spPr>
          <a:xfrm>
            <a:off x="4360466" y="1819792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19" name="Овал 18">
            <a:hlinkClick r:id="rId18" action="ppaction://hlinksldjump"/>
          </p:cNvPr>
          <p:cNvSpPr/>
          <p:nvPr/>
        </p:nvSpPr>
        <p:spPr>
          <a:xfrm>
            <a:off x="5471719" y="1532063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20" name="Овал 19">
            <a:hlinkClick r:id="rId19" action="ppaction://hlinksldjump"/>
          </p:cNvPr>
          <p:cNvSpPr/>
          <p:nvPr/>
        </p:nvSpPr>
        <p:spPr>
          <a:xfrm>
            <a:off x="6582972" y="1532063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21" name="Овал 20">
            <a:hlinkClick r:id="rId20" action="ppaction://hlinksldjump"/>
          </p:cNvPr>
          <p:cNvSpPr/>
          <p:nvPr/>
        </p:nvSpPr>
        <p:spPr>
          <a:xfrm>
            <a:off x="7694224" y="1532063"/>
            <a:ext cx="693019" cy="62564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3783159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D8094226-8936-AA4A-95CE-9B0B63A43417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БЛЕСТИТ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– написание безударной чередующейся гласной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в корне зависит от последующих согласных.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18053"/>
            <a:ext cx="10515600" cy="166683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1</a:t>
            </a:r>
          </a:p>
        </p:txBody>
      </p:sp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DF5A9C1D-342C-8D29-5455-9FD14F898374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E8B3902B-97C9-FAA7-F9C6-CC0987FBACAC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2836045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323E10C6-C55E-F2EE-B8B9-4D8CDEB52559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b="1" dirty="0">
                <a:solidFill>
                  <a:prstClr val="black"/>
                </a:solidFill>
              </a:rPr>
              <a:t>ИСПЕЧЬ </a:t>
            </a:r>
            <a:r>
              <a:rPr lang="ru-RU" sz="2800" dirty="0">
                <a:solidFill>
                  <a:prstClr val="black"/>
                </a:solidFill>
              </a:rPr>
              <a:t>– на конце неопределённой формы глагола 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dirty="0">
                <a:solidFill>
                  <a:prstClr val="black"/>
                </a:solidFill>
              </a:rPr>
              <a:t>после шипящих пишется буква Ь.</a:t>
            </a:r>
            <a:endParaRPr kumimoji="0" lang="ru-RU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</a:endParaRPr>
          </a:p>
        </p:txBody>
      </p:sp>
      <p:sp>
        <p:nvSpPr>
          <p:cNvPr id="20" name="Заголовок 1">
            <a:extLst>
              <a:ext uri="{FF2B5EF4-FFF2-40B4-BE49-F238E27FC236}">
                <a16:creationId xmlns:a16="http://schemas.microsoft.com/office/drawing/2014/main" id="{DB67104A-060B-B600-08C0-0A863274F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2"/>
            <a:ext cx="10515600" cy="166182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2</a:t>
            </a:r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id="{ABD9BCED-7B38-D653-7989-B52DE0E5E6FF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5DF07D97-16F8-136C-4BA1-CC1FDC9A58D1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94F386B-A904-8DB6-D220-76801B88083B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7658037E-A2A5-CC4A-6AFC-86263D3D7977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99D0BC7B-B81B-3F89-D80D-78A9D3D46BFB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2924910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29018186-1A24-0C47-58EB-21DEBBEB4F7A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ВЬЮГА </a:t>
            </a: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– буква Ь обозначает мягкость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предшествующего согласного.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98783A35-17B8-BA99-17AE-4B6F8F13A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227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3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34A87728-FB15-21E4-AD92-35B91CEBF583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4ADF97F3-2D9D-10E0-59CE-07D425A9E624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E694573-0DC1-FC96-7AB8-70449EDEF275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AC61B357-BBA3-0A9A-4D20-3A953D97CE35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1698E64A-E433-5851-D338-9CFF2242ED8C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2652624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8A6D261-9DCD-BAB5-FF20-C3806740A12A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b="1" dirty="0">
                <a:solidFill>
                  <a:prstClr val="black"/>
                </a:solidFill>
              </a:rPr>
              <a:t>ВОСХИЩАТЬСЯ </a:t>
            </a:r>
            <a:r>
              <a:rPr lang="ru-RU" sz="2800" dirty="0">
                <a:solidFill>
                  <a:prstClr val="black"/>
                </a:solidFill>
              </a:rPr>
              <a:t>– на конце приставки перед буквой, 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dirty="0">
                <a:solidFill>
                  <a:prstClr val="black"/>
                </a:solidFill>
              </a:rPr>
              <a:t>обозначающей звонкий согласный, пишется буква С.</a:t>
            </a:r>
            <a:endParaRPr kumimoji="0" lang="ru-RU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11F0F031-F722-48A2-BF85-841C6D530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2270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4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B4B3600E-760E-AE8F-8F0C-388F1FADFAB1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8AAE94EA-BC29-4D90-1BEF-856E6B87D6DD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DF8013-7EA2-EBF4-ECB3-7AE1809DB40A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8AA7883A-A85A-6EB9-BB88-4D3BA9CD39BD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88C70868-86EC-CBC9-14A9-95AF55E178C3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2528143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AB659497-E440-D284-7EAF-5E3749BD21DB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b="1" dirty="0">
                <a:solidFill>
                  <a:prstClr val="black"/>
                </a:solidFill>
              </a:rPr>
              <a:t>ОТТАЯВШИЙ </a:t>
            </a:r>
            <a:r>
              <a:rPr lang="ru-RU" sz="2800" dirty="0">
                <a:solidFill>
                  <a:prstClr val="black"/>
                </a:solidFill>
              </a:rPr>
              <a:t>– перед суффиксом -ВШ- действительного причастия прошедшего времени пишется та же буква, что перед -ТЬ в неопределённой форме глагола, от которого оно образовано.</a:t>
            </a:r>
            <a:endParaRPr kumimoji="0" lang="ru-RU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A8B9B61F-8E85-3091-646B-0396779C8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2"/>
            <a:ext cx="10515600" cy="166182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5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B6891215-1ECA-A30C-BA07-A0BCAEB3A26C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6B05FEED-A4AF-9D4A-212C-D613D6F675D3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CF04EA-493D-3797-9EA4-9BFDF599971C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8A99DC38-6626-E15C-AD4D-8F5ACC81963D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4692771A-BBF9-695C-EDE3-ED2FCFBA3A76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3669007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BCD5DEF9-9440-9411-366B-9D46FAD28D7D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ОЧАРОВАНИЕ </a:t>
            </a: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– в корне слова пишется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непроверяемая безударная гласная.</a:t>
            </a: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DCF31E61-E67E-8855-DA52-DD34AB7E1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3"/>
            <a:ext cx="10515600" cy="166683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6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C6C4896-1484-E333-25C1-67E45AE1759D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591585A6-466D-AA13-B071-AF61CDDB115E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EE92A05-BD51-AFF4-1A99-E31155E84DF4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6F02791C-EE83-8CAB-3608-C2CF140BDEBE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2101A8C3-DA01-1AE9-767D-90E51A9D32BC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2786883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AAE51C93-E935-B989-7E39-F8B1BDCB40F1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b="1" dirty="0">
                <a:solidFill>
                  <a:prstClr val="black"/>
                </a:solidFill>
              </a:rPr>
              <a:t>ЛЫЖНИЦЫ </a:t>
            </a:r>
            <a:r>
              <a:rPr lang="ru-RU" sz="2800" dirty="0">
                <a:solidFill>
                  <a:prstClr val="black"/>
                </a:solidFill>
              </a:rPr>
              <a:t>– в окончании имени существительного 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dirty="0">
                <a:solidFill>
                  <a:prstClr val="black"/>
                </a:solidFill>
              </a:rPr>
              <a:t>после Ц пишется буква Ы.</a:t>
            </a:r>
            <a:endParaRPr kumimoji="0" lang="ru-RU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</a:endParaRP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79C64557-E99F-287C-A615-49CCC9A40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2"/>
            <a:ext cx="10515600" cy="166182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7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E97C8A69-D53F-A9C1-EF67-C358265270A0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AEAC76FF-35A2-5749-5F12-D71C83895BB7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6AC5822-42B3-A111-6B6B-E9594AF5983D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3938ED8C-B4AB-0B28-96BA-07BFB9B549C7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3C288823-2AC2-4545-62DF-E367CB0D1348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2917158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88C0AC28-B2E8-24D6-4EF7-525DE1FBBEFD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БЛЕСТЯЩИЙ </a:t>
            </a: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– написание безударной чередующейся гласной в корне слова определяется сочетанием последующих согласных СТ. </a:t>
            </a: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44201CBF-E7A0-C368-7D24-AC5EF2F74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3"/>
            <a:ext cx="10515600" cy="166683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8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8B528D2F-A952-FDDA-DEA0-B93F74A36DFB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BB604611-2D78-0994-7E93-B99165F3FB6F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9E3B434-4BCD-FCE0-954A-A1AB107E0E2F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0876D1EE-C5E6-AA6C-88FF-3519C64C82EA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C940D945-F96C-C747-F1DF-B114CBE8833C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3482178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4014E204-FF9F-1297-5115-3D46291494AA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ВО ВРЕМЕНИ </a:t>
            </a: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– в окончании формы предложного падежа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имени существительного 3-го склонения пишется буква И.</a:t>
            </a: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2F12EC64-650B-D92F-9DC2-2AF03670E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3"/>
            <a:ext cx="10515600" cy="166683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9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49596F84-670F-C999-70EB-12E55EE71C16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573B1BCA-E662-0040-CA56-917C153EE3ED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7DB84B7-53D3-2942-8C7F-3243CABAF753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A532D15E-121F-6213-77C7-758E52EC7636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B3A7773B-FEA4-626E-0F67-C4362C6236E6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3145553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4D6643A2-11CA-8514-1815-F66F0EB12C00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b="1" dirty="0">
                <a:solidFill>
                  <a:prstClr val="black"/>
                </a:solidFill>
              </a:rPr>
              <a:t>ИЗУМРУДНО-ЗЕЛЁНЫЙ </a:t>
            </a:r>
            <a:r>
              <a:rPr lang="ru-RU" sz="2800" dirty="0">
                <a:solidFill>
                  <a:prstClr val="black"/>
                </a:solidFill>
              </a:rPr>
              <a:t>– сложные имена прилагательные,</a:t>
            </a:r>
          </a:p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dirty="0">
                <a:solidFill>
                  <a:prstClr val="black"/>
                </a:solidFill>
              </a:rPr>
              <a:t>обозначающие оттенки цвета, пишутся через дефис.</a:t>
            </a:r>
            <a:endParaRPr kumimoji="0" lang="ru-RU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</a:endParaRP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7836171C-4495-2114-F30D-37B34DA9C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2"/>
            <a:ext cx="10515600" cy="166182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10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3F9879F8-546B-1F6C-9759-0188FD275F46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E12709A5-5BEC-ED58-F3C1-09537F92F919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56B7329-AFB5-31A5-1EF7-9AE250A5BB16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F358FE01-A9CA-0F6E-39B3-81F7362FDDEF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02A18191-1F7D-02F6-B062-5439F81A0931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1169310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09B9AE21-4A6A-E6C8-750F-278A076E0D59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ЕШЬТЕ </a:t>
            </a: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– в форме повелительного наклонения глагола буква Ь пишется для обозначения мягкости предшествующего согласного.</a:t>
            </a: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8D1D293C-4AFA-7923-24A3-48F52798D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3"/>
            <a:ext cx="10515600" cy="166683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1</a:t>
            </a:r>
            <a:r>
              <a:rPr lang="en-US" sz="6600" dirty="0">
                <a:solidFill>
                  <a:schemeClr val="bg1"/>
                </a:solidFill>
              </a:rPr>
              <a:t>1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AB0F14EC-C3D3-3F26-E358-A135ECEA481F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4C9A29EF-EE87-D3C9-7854-4588C0CC2AE7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BB96077-35F6-8E12-2D4B-5AF1D3932EB0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574236A6-69A0-074F-26A5-7411F5AEAB43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08B9989E-4AE2-2E33-367F-B93A61C928DE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68120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06E67E38-CE97-5DA3-FD96-9DED9E8511A3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b="1" dirty="0">
                <a:solidFill>
                  <a:prstClr val="black"/>
                </a:solidFill>
              </a:rPr>
              <a:t>НЕНАСТНЫЙ </a:t>
            </a:r>
            <a:r>
              <a:rPr lang="ru-RU" sz="2800" dirty="0">
                <a:solidFill>
                  <a:prstClr val="black"/>
                </a:solidFill>
              </a:rPr>
              <a:t>– написание непроизносимой согласной в корне проверяется подбором однокоренного слова, в котором согласный звучит отчётливо.</a:t>
            </a:r>
            <a:endParaRPr kumimoji="0" lang="ru-RU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</a:endParaRP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A4900CA0-1A7B-5A78-274B-A24A2E9AC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2"/>
            <a:ext cx="10515600" cy="166182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</a:t>
            </a:r>
            <a:r>
              <a:rPr lang="en-US" sz="6600" dirty="0">
                <a:solidFill>
                  <a:schemeClr val="bg1"/>
                </a:solidFill>
              </a:rPr>
              <a:t>1</a:t>
            </a:r>
            <a:r>
              <a:rPr lang="ru-RU" sz="66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ACC2AB40-E222-445F-7210-CC50F9F80B07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97A0DEDE-26A5-EA2D-F9A4-0A36524E7369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15C38E5-2128-0C65-6A0B-3AA488BDCBAD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74113045-40A2-3838-6210-1ADF7C5518E6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313A2750-0DB1-8E31-0592-B03AE791DE24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528323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4FC83DFB-DFA2-BD56-4B4C-E72A1C074966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b="1" dirty="0">
                <a:solidFill>
                  <a:prstClr val="black"/>
                </a:solidFill>
              </a:rPr>
              <a:t>ПЕЧЁНЫЙ </a:t>
            </a:r>
            <a:r>
              <a:rPr lang="ru-RU" sz="2800" dirty="0">
                <a:solidFill>
                  <a:prstClr val="black"/>
                </a:solidFill>
              </a:rPr>
              <a:t>(картофель) — в корне слова после шипящих под ударением пишется буква Ё. </a:t>
            </a:r>
            <a:endParaRPr kumimoji="0" lang="ru-RU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</a:endParaRP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96BCD773-8FAC-F94C-4371-282FD7F15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3"/>
            <a:ext cx="10515600" cy="166683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1</a:t>
            </a:r>
            <a:r>
              <a:rPr lang="en-US" sz="6600" dirty="0">
                <a:solidFill>
                  <a:schemeClr val="bg1"/>
                </a:solidFill>
              </a:rPr>
              <a:t>3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4E15EE50-3468-E084-B559-E844BD538E98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96F869A2-DB65-A92C-CE20-1514E5FB6276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80117A6-CF36-E50E-E29C-AF2EBB65B963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3180BE3E-0831-BE8B-F9AB-4EE985CD868A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BD8BBD59-4275-92F7-F004-0615F477203C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142916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3D34FFB8-778F-BBA4-BB5C-5DC807FEE1CD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b="1" dirty="0">
                <a:solidFill>
                  <a:prstClr val="black"/>
                </a:solidFill>
              </a:rPr>
              <a:t>БЛИСТАТЕЛЬНЫЙ </a:t>
            </a:r>
            <a:r>
              <a:rPr lang="ru-RU" sz="2800" dirty="0">
                <a:solidFill>
                  <a:prstClr val="black"/>
                </a:solidFill>
              </a:rPr>
              <a:t>– написание безударной чередующейся гласной в корне слова определяется сочетанием последующих согласных СТ.</a:t>
            </a:r>
            <a:endParaRPr kumimoji="0" lang="ru-RU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</a:endParaRP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1FD8DB9E-A975-61C0-CD5A-B18AE1C97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3"/>
            <a:ext cx="10515600" cy="166683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1</a:t>
            </a:r>
            <a:r>
              <a:rPr lang="en-US" sz="6600" dirty="0">
                <a:solidFill>
                  <a:schemeClr val="bg1"/>
                </a:solidFill>
              </a:rPr>
              <a:t>4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0BB2D54D-69B1-CC9B-8A4A-B5F477A487B2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2A672C57-F709-3CEA-7006-0F137CCADC5B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97294F8-E66A-5335-D1EE-6A167E6432DF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82D679BC-2B4D-6A58-86F1-7B2EC5A304CF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E3CDB060-B6C4-06E4-8451-9B4B8A7629D3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318351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8E95B387-9B64-DE01-E69C-921C72014018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b="1" dirty="0">
                <a:solidFill>
                  <a:prstClr val="black"/>
                </a:solidFill>
              </a:rPr>
              <a:t>БЛЕДНО-ЖЁЛТЫЙ </a:t>
            </a:r>
            <a:r>
              <a:rPr lang="ru-RU" sz="2800" dirty="0">
                <a:solidFill>
                  <a:prstClr val="black"/>
                </a:solidFill>
              </a:rPr>
              <a:t>– сложные имена прилагательные,</a:t>
            </a:r>
            <a:endParaRPr lang="en-US" sz="2800" dirty="0">
              <a:solidFill>
                <a:prstClr val="black"/>
              </a:solidFill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dirty="0">
                <a:solidFill>
                  <a:prstClr val="black"/>
                </a:solidFill>
              </a:rPr>
              <a:t> которые обозначают оттенки цвета, пишутся через дефис.</a:t>
            </a:r>
            <a:endParaRPr kumimoji="0" lang="ru-RU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</a:endParaRP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6ACF7C05-047E-7161-5229-CB4EA4D4E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2"/>
            <a:ext cx="10515600" cy="166182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</a:t>
            </a:r>
            <a:r>
              <a:rPr lang="en-US" sz="6600" dirty="0">
                <a:solidFill>
                  <a:schemeClr val="bg1"/>
                </a:solidFill>
              </a:rPr>
              <a:t>15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08863FB5-6B5D-23C0-13F2-91518DF24079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DEDA4549-D5A5-D234-7DB4-E76EC6340A66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6E7A80F-360C-20F1-A5F1-098D493868B9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131A8797-2D03-82FC-159B-4C321EBA9EE7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2F9F994E-7E53-153C-12A8-AA2DC3E4C58A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230470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6B8A306C-BE16-EA47-4F43-FB666054EE48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ЦИТРУСОВЫЕ </a:t>
            </a: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– буква И обозначает мягкость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предшествующего согласного.</a:t>
            </a: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5CA1E4A3-FD4F-582E-1CB3-42D8CBD44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3"/>
            <a:ext cx="10515600" cy="166683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1</a:t>
            </a:r>
            <a:r>
              <a:rPr lang="en-US" sz="6600" dirty="0">
                <a:solidFill>
                  <a:schemeClr val="bg1"/>
                </a:solidFill>
              </a:rPr>
              <a:t>6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A8FAF575-E5D6-B1F4-E59C-9D75127F36F4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A4B1F812-4567-A5EE-C0BC-4DDBD9FCBCE6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A4656C7-8627-FD2B-C3ED-15B8826F768A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4F6BE186-AB24-4528-EA1E-7F0AE0449833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16125A70-3B15-E311-95A9-B7E906E5B72F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2029713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4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E24F3F8B-6934-71DE-4B6F-4136D14F1DBF}"/>
              </a:ext>
            </a:extLst>
          </p:cNvPr>
          <p:cNvSpPr/>
          <p:nvPr/>
        </p:nvSpPr>
        <p:spPr>
          <a:xfrm>
            <a:off x="825500" y="2355850"/>
            <a:ext cx="10534650" cy="18161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b="1" dirty="0">
                <a:solidFill>
                  <a:prstClr val="black"/>
                </a:solidFill>
              </a:rPr>
              <a:t>ПОДЫТОЖИТЬ </a:t>
            </a:r>
            <a:r>
              <a:rPr lang="ru-RU" sz="2800" dirty="0">
                <a:solidFill>
                  <a:prstClr val="black"/>
                </a:solidFill>
              </a:rPr>
              <a:t>– после русской приставки,</a:t>
            </a:r>
            <a:endParaRPr lang="en-US" sz="2800" dirty="0">
              <a:solidFill>
                <a:prstClr val="black"/>
              </a:solidFill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sz="2800" dirty="0">
                <a:solidFill>
                  <a:prstClr val="black"/>
                </a:solidFill>
              </a:rPr>
              <a:t>оканчивающейся на согласный, пишется буква Ы.</a:t>
            </a:r>
            <a:endParaRPr kumimoji="0" lang="ru-RU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</a:endParaRP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721A1CC6-CE31-6908-7589-38D82C29D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052"/>
            <a:ext cx="10515600" cy="166182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ВОПРОС </a:t>
            </a:r>
            <a:r>
              <a:rPr lang="en-US" sz="6600" dirty="0">
                <a:solidFill>
                  <a:schemeClr val="bg1"/>
                </a:solidFill>
              </a:rPr>
              <a:t>17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98C4D21C-836D-8607-9D6A-9A6C69C132B5}"/>
              </a:ext>
            </a:extLst>
          </p:cNvPr>
          <p:cNvSpPr/>
          <p:nvPr/>
        </p:nvSpPr>
        <p:spPr>
          <a:xfrm>
            <a:off x="10380847" y="367397"/>
            <a:ext cx="1568917" cy="15689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id="{A6E70028-23DC-64A1-5BEE-0E1F345EFBD3}"/>
              </a:ext>
            </a:extLst>
          </p:cNvPr>
          <p:cNvSpPr/>
          <p:nvPr/>
        </p:nvSpPr>
        <p:spPr>
          <a:xfrm>
            <a:off x="10380847" y="365125"/>
            <a:ext cx="1568918" cy="1571190"/>
          </a:xfrm>
          <a:prstGeom prst="ellipse">
            <a:avLst/>
          </a:prstGeom>
          <a:solidFill>
            <a:srgbClr val="85C7CE"/>
          </a:solidFill>
          <a:ln w="85725">
            <a:solidFill>
              <a:schemeClr val="bg1"/>
            </a:solidFill>
          </a:ln>
          <a:effectLst>
            <a:outerShdw blurRad="4699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1769FDA-BDFE-AB84-EE1D-739C89BA5AAA}"/>
              </a:ext>
            </a:extLst>
          </p:cNvPr>
          <p:cNvSpPr txBox="1"/>
          <p:nvPr/>
        </p:nvSpPr>
        <p:spPr>
          <a:xfrm>
            <a:off x="10684042" y="966054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ВРЕМЯ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6F9E7EB1-CBB9-F5AE-688A-8D165DED3FA5}"/>
              </a:ext>
            </a:extLst>
          </p:cNvPr>
          <p:cNvSpPr/>
          <p:nvPr/>
        </p:nvSpPr>
        <p:spPr>
          <a:xfrm>
            <a:off x="19445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✔ </a:t>
            </a:r>
            <a:r>
              <a:rPr lang="ru-RU" sz="3600" b="1" dirty="0">
                <a:solidFill>
                  <a:schemeClr val="tx1"/>
                </a:solidFill>
              </a:rPr>
              <a:t>Верю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B8DCEA96-BA2D-D7F7-AB89-6C183923DEC7}"/>
              </a:ext>
            </a:extLst>
          </p:cNvPr>
          <p:cNvSpPr/>
          <p:nvPr/>
        </p:nvSpPr>
        <p:spPr>
          <a:xfrm>
            <a:off x="7367450" y="4608652"/>
            <a:ext cx="2880000" cy="720000"/>
          </a:xfrm>
          <a:prstGeom prst="roundRect">
            <a:avLst/>
          </a:prstGeom>
          <a:solidFill>
            <a:schemeClr val="bg1"/>
          </a:solidFill>
          <a:ln>
            <a:solidFill>
              <a:srgbClr val="50777C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50777C"/>
                </a:solidFill>
              </a:rPr>
              <a:t>✖ </a:t>
            </a:r>
            <a:r>
              <a:rPr lang="ru-RU" sz="3600" b="1" dirty="0">
                <a:solidFill>
                  <a:schemeClr val="tx1"/>
                </a:solidFill>
              </a:rPr>
              <a:t>Не верю</a:t>
            </a:r>
          </a:p>
        </p:txBody>
      </p:sp>
    </p:spTree>
    <p:extLst>
      <p:ext uri="{BB962C8B-B14F-4D97-AF65-F5344CB8AC3E}">
        <p14:creationId xmlns:p14="http://schemas.microsoft.com/office/powerpoint/2010/main" val="197785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CF8BA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21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EB8BA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9000"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не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2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2074AF-79C9-2CC2-77BF-CA8564C20E48}"/>
              </a:ext>
            </a:extLst>
          </p:cNvPr>
          <p:cNvSpPr txBox="1"/>
          <p:nvPr/>
        </p:nvSpPr>
        <p:spPr>
          <a:xfrm>
            <a:off x="2401207" y="2921169"/>
            <a:ext cx="7389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000" b="1" dirty="0">
                <a:solidFill>
                  <a:schemeClr val="bg1"/>
                </a:solidFill>
              </a:rPr>
              <a:t>ЧУДЕСНОЙ ЗИМЫ!</a:t>
            </a:r>
          </a:p>
        </p:txBody>
      </p:sp>
    </p:spTree>
    <p:extLst>
      <p:ext uri="{BB962C8B-B14F-4D97-AF65-F5344CB8AC3E}">
        <p14:creationId xmlns:p14="http://schemas.microsoft.com/office/powerpoint/2010/main" val="3155019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Изображение выглядит как одежда, человек, Человеческое лицо, улыбка&#10;&#10;Автоматически созданное описание">
            <a:extLst>
              <a:ext uri="{FF2B5EF4-FFF2-40B4-BE49-F238E27FC236}">
                <a16:creationId xmlns:a16="http://schemas.microsoft.com/office/drawing/2014/main" id="{13DC6BA8-4377-D800-F6DE-8F95991BA5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0CFE8AA-D7A9-43E8-B0AC-84F1E709C273}"/>
              </a:ext>
            </a:extLst>
          </p:cNvPr>
          <p:cNvSpPr txBox="1"/>
          <p:nvPr/>
        </p:nvSpPr>
        <p:spPr>
          <a:xfrm>
            <a:off x="610504" y="381760"/>
            <a:ext cx="7440340" cy="16722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lang="ru-RU" sz="3200" dirty="0">
                <a:solidFill>
                  <a:prstClr val="white"/>
                </a:solidFill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Благодарю за интерес к материалам!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Приглашаю вас в мои сообщества </a:t>
            </a:r>
          </a:p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Roboto Black" panose="02000000000000000000" pitchFamily="2" charset="0"/>
              </a:rPr>
              <a:t>о русском  языке!</a:t>
            </a:r>
          </a:p>
        </p:txBody>
      </p:sp>
      <p:pic>
        <p:nvPicPr>
          <p:cNvPr id="4" name="Рисунок 3">
            <a:hlinkClick r:id="rId4"/>
            <a:extLst>
              <a:ext uri="{FF2B5EF4-FFF2-40B4-BE49-F238E27FC236}">
                <a16:creationId xmlns:a16="http://schemas.microsoft.com/office/drawing/2014/main" id="{72E0E3D4-15AC-9E17-86B1-DB5451E030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8813" y="3511892"/>
            <a:ext cx="4993549" cy="720000"/>
          </a:xfrm>
          <a:prstGeom prst="rect">
            <a:avLst/>
          </a:prstGeom>
        </p:spPr>
      </p:pic>
      <p:pic>
        <p:nvPicPr>
          <p:cNvPr id="9" name="Рисунок 8" descr="Изображение выглядит как текст, снимок экрана, Шрифт, Графика&#10;&#10;Автоматически созданное описание">
            <a:hlinkClick r:id="rId6"/>
            <a:extLst>
              <a:ext uri="{FF2B5EF4-FFF2-40B4-BE49-F238E27FC236}">
                <a16:creationId xmlns:a16="http://schemas.microsoft.com/office/drawing/2014/main" id="{4548E24C-4B53-356D-9D26-4A5402454E4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13" y="2466683"/>
            <a:ext cx="5849250" cy="720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EBC9E0-D4FA-5030-9133-C1CBFBE3EA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8813" y="4557101"/>
            <a:ext cx="5736783" cy="720000"/>
          </a:xfrm>
          <a:prstGeom prst="rect">
            <a:avLst/>
          </a:prstGeom>
        </p:spPr>
      </p:pic>
      <p:pic>
        <p:nvPicPr>
          <p:cNvPr id="13" name="Рисунок 12" descr="Изображение выглядит как текст, Шрифт, снимок экрана, Графика&#10;&#10;Автоматически созданное описание">
            <a:hlinkClick r:id="rId9"/>
            <a:extLst>
              <a:ext uri="{FF2B5EF4-FFF2-40B4-BE49-F238E27FC236}">
                <a16:creationId xmlns:a16="http://schemas.microsoft.com/office/drawing/2014/main" id="{34AF58D2-A266-40E1-3B2A-AF79A59CFEA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13" y="5602311"/>
            <a:ext cx="5082668" cy="720000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975B9AD4-A102-ED75-D966-1EEC4984BB73}"/>
              </a:ext>
            </a:extLst>
          </p:cNvPr>
          <p:cNvSpPr/>
          <p:nvPr/>
        </p:nvSpPr>
        <p:spPr>
          <a:xfrm>
            <a:off x="5615189" y="5254580"/>
            <a:ext cx="3148884" cy="982707"/>
          </a:xfrm>
          <a:prstGeom prst="roundRect">
            <a:avLst>
              <a:gd name="adj" fmla="val 29167"/>
            </a:avLst>
          </a:prstGeom>
          <a:gradFill flip="none" rotWithShape="1">
            <a:gsLst>
              <a:gs pos="0">
                <a:srgbClr val="4E528F"/>
              </a:gs>
              <a:gs pos="100000">
                <a:srgbClr val="3D7E97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400" dirty="0">
                <a:solidFill>
                  <a:schemeClr val="bg1"/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Оксана Ивановна Матвеева, кандидат филологических наук, репетитор по русскому языку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3079653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Управляющая кнопка: возврат 13">
            <a:hlinkClick r:id="rId2" action="ppaction://hlinksldjump" highlightClick="1"/>
          </p:cNvPr>
          <p:cNvSpPr/>
          <p:nvPr/>
        </p:nvSpPr>
        <p:spPr>
          <a:xfrm>
            <a:off x="11353800" y="6006164"/>
            <a:ext cx="702645" cy="721895"/>
          </a:xfrm>
          <a:prstGeom prst="actionButtonReturn">
            <a:avLst/>
          </a:prstGeom>
          <a:solidFill>
            <a:srgbClr val="85C7C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2074AF-79C9-2CC2-77BF-CA8564C20E48}"/>
              </a:ext>
            </a:extLst>
          </p:cNvPr>
          <p:cNvSpPr txBox="1"/>
          <p:nvPr/>
        </p:nvSpPr>
        <p:spPr>
          <a:xfrm>
            <a:off x="604069" y="1475323"/>
            <a:ext cx="1047677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Шаблон презентации из сообщества </a:t>
            </a:r>
          </a:p>
          <a:p>
            <a:r>
              <a:rPr lang="ru-RU" sz="3600" b="1" dirty="0">
                <a:solidFill>
                  <a:schemeClr val="bg1"/>
                </a:solidFill>
              </a:rPr>
              <a:t>«Буквально Соня» </a:t>
            </a:r>
            <a:r>
              <a:rPr lang="en-US" sz="3600" b="1" dirty="0">
                <a:solidFill>
                  <a:schemeClr val="bg1"/>
                </a:solidFill>
              </a:rPr>
              <a:t>https://t.me/okeysonya/711</a:t>
            </a:r>
            <a:endParaRPr lang="ru-RU" sz="3600" b="1" dirty="0">
              <a:solidFill>
                <a:schemeClr val="bg1"/>
              </a:solidFill>
            </a:endParaRPr>
          </a:p>
          <a:p>
            <a:endParaRPr lang="ru-RU" sz="3600" b="1" dirty="0">
              <a:solidFill>
                <a:schemeClr val="bg1"/>
              </a:solidFill>
            </a:endParaRPr>
          </a:p>
          <a:p>
            <a:r>
              <a:rPr lang="ru-RU" sz="3600" b="1" dirty="0">
                <a:solidFill>
                  <a:schemeClr val="bg1"/>
                </a:solidFill>
              </a:rPr>
              <a:t>Весь тестовый материал из ОБЗ ФИПИ</a:t>
            </a:r>
          </a:p>
          <a:p>
            <a:endParaRPr lang="ru-RU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3631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/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1564</TotalTime>
  <Words>464</Words>
  <Application>Microsoft Office PowerPoint</Application>
  <PresentationFormat>Широкоэкранный</PresentationFormat>
  <Paragraphs>122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Arial Black</vt:lpstr>
      <vt:lpstr>Calibri</vt:lpstr>
      <vt:lpstr>Roboto Black</vt:lpstr>
      <vt:lpstr>Roboto Medium</vt:lpstr>
      <vt:lpstr>Тема Office</vt:lpstr>
      <vt:lpstr>Презентация PowerPoint</vt:lpstr>
      <vt:lpstr>ВОПРОС 1</vt:lpstr>
      <vt:lpstr>ВОПРОС 2</vt:lpstr>
      <vt:lpstr>ВОПРОС 3</vt:lpstr>
      <vt:lpstr>ВОПРОС 4</vt:lpstr>
      <vt:lpstr>ВОПРОС 5</vt:lpstr>
      <vt:lpstr>ВОПРОС 6</vt:lpstr>
      <vt:lpstr>ВОПРОС 7</vt:lpstr>
      <vt:lpstr>ВОПРОС 8</vt:lpstr>
      <vt:lpstr>ВОПРОС 9</vt:lpstr>
      <vt:lpstr>ВОПРОС 10</vt:lpstr>
      <vt:lpstr>ВОПРОС 11</vt:lpstr>
      <vt:lpstr>ВОПРОС 12</vt:lpstr>
      <vt:lpstr>ВОПРОС 13</vt:lpstr>
      <vt:lpstr>ВОПРОС 14</vt:lpstr>
      <vt:lpstr>ВОПРОС 15</vt:lpstr>
      <vt:lpstr>ВОПРОС 16</vt:lpstr>
      <vt:lpstr>ВОПРОС 17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ИГРЫ</dc:title>
  <dc:creator>Asus</dc:creator>
  <cp:lastModifiedBy>365 Pro Plus</cp:lastModifiedBy>
  <cp:revision>16</cp:revision>
  <dcterms:created xsi:type="dcterms:W3CDTF">2021-09-12T19:10:28Z</dcterms:created>
  <dcterms:modified xsi:type="dcterms:W3CDTF">2024-01-03T16:12:34Z</dcterms:modified>
</cp:coreProperties>
</file>